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33CCFF"/>
    <a:srgbClr val="0066FF"/>
    <a:srgbClr val="3399FF"/>
    <a:srgbClr val="73BDD7"/>
    <a:srgbClr val="3598BB"/>
    <a:srgbClr val="484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03.10.2015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03.10.2015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03.10.2015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03.10.2015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03.10.2015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0"/>
            <a:ext cx="6120680" cy="1246290"/>
          </a:xfrm>
        </p:spPr>
        <p:txBody>
          <a:bodyPr/>
          <a:lstStyle/>
          <a:p>
            <a:pPr algn="ctr"/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Улыбка детей во время адаптации.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2" name="Picture 4" descr="C:\Users\Пользователь\Desktop\375293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40768"/>
            <a:ext cx="647120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7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1143000"/>
          </a:xfrm>
        </p:spPr>
        <p:txBody>
          <a:bodyPr/>
          <a:lstStyle/>
          <a:p>
            <a:r>
              <a:rPr lang="ru-RU" dirty="0" smtClean="0"/>
              <a:t>АДАПТАЦИЯ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.это </a:t>
            </a:r>
            <a:r>
              <a:rPr lang="ru-RU" sz="1600" dirty="0"/>
              <a:t>сложный процесс приспособления организма, который происходит на разных уровнях:</a:t>
            </a:r>
          </a:p>
          <a:p>
            <a:r>
              <a:rPr lang="ru-RU" sz="1600" dirty="0"/>
              <a:t>1) </a:t>
            </a:r>
            <a:r>
              <a:rPr lang="ru-RU" sz="1600" b="1" dirty="0"/>
              <a:t>физиологическом</a:t>
            </a:r>
            <a:r>
              <a:rPr lang="ru-RU" sz="1600" dirty="0"/>
              <a:t> – ребёнок начинает часто болеть</a:t>
            </a:r>
            <a:r>
              <a:rPr lang="ru-RU" sz="1600" dirty="0" smtClean="0"/>
              <a:t>;(</a:t>
            </a:r>
          </a:p>
          <a:p>
            <a:r>
              <a:rPr lang="ru-RU" sz="1600" dirty="0" smtClean="0"/>
              <a:t>2</a:t>
            </a:r>
            <a:r>
              <a:rPr lang="ru-RU" sz="1600" dirty="0"/>
              <a:t>) </a:t>
            </a:r>
            <a:r>
              <a:rPr lang="ru-RU" sz="1600" b="1" dirty="0"/>
              <a:t>психологическом</a:t>
            </a:r>
            <a:r>
              <a:rPr lang="ru-RU" sz="1600" dirty="0"/>
              <a:t> – ребёнок может капризничать, плохо есть и спать, он </a:t>
            </a:r>
            <a:r>
              <a:rPr lang="ru-RU" sz="1600" dirty="0" smtClean="0"/>
              <a:t>может быть </a:t>
            </a:r>
            <a:r>
              <a:rPr lang="ru-RU" sz="1600" dirty="0"/>
              <a:t>агрессивным или подавленным, много плакать</a:t>
            </a:r>
            <a:r>
              <a:rPr lang="ru-RU" sz="1600" dirty="0" smtClean="0"/>
              <a:t>;  3</a:t>
            </a:r>
            <a:r>
              <a:rPr lang="ru-RU" sz="1600" dirty="0"/>
              <a:t>) </a:t>
            </a:r>
            <a:r>
              <a:rPr lang="ru-RU" sz="1600" b="1" dirty="0"/>
              <a:t>социальном</a:t>
            </a:r>
            <a:r>
              <a:rPr lang="ru-RU" sz="1600" dirty="0"/>
              <a:t> – ребёнок «теряется» в окружающем мире, становится менее самостоятельным</a:t>
            </a:r>
            <a:r>
              <a:rPr lang="ru-RU" sz="1600" dirty="0" smtClean="0"/>
              <a:t>.</a:t>
            </a:r>
            <a:r>
              <a:rPr lang="ru-RU" sz="1600" dirty="0"/>
              <a:t> </a:t>
            </a:r>
            <a:r>
              <a:rPr lang="ru-RU" sz="1600"/>
              <a:t>.</a:t>
            </a:r>
            <a:endParaRPr lang="ru-RU" sz="1600" dirty="0"/>
          </a:p>
          <a:p>
            <a:endParaRPr lang="ru-RU" dirty="0"/>
          </a:p>
        </p:txBody>
      </p:sp>
      <p:pic>
        <p:nvPicPr>
          <p:cNvPr id="1027" name="Picture 3" descr="C:\Users\Пользователь\Desktop\adaptatio_0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82" y="4298032"/>
            <a:ext cx="6745288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49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333333"/>
                </a:solidFill>
                <a:latin typeface="Arial"/>
              </a:rPr>
              <a:t>Факторы влияющие на адаптационный период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1600" dirty="0" smtClean="0">
                <a:solidFill>
                  <a:srgbClr val="333333"/>
                </a:solidFill>
                <a:latin typeface="Arial"/>
              </a:rPr>
              <a:t>возраст</a:t>
            </a:r>
            <a:endParaRPr lang="ru-RU" sz="1600" dirty="0">
              <a:solidFill>
                <a:srgbClr val="333333"/>
              </a:solidFill>
              <a:latin typeface="Arial"/>
            </a:endParaRPr>
          </a:p>
          <a:p>
            <a:r>
              <a:rPr lang="ru-RU" sz="1600" dirty="0">
                <a:solidFill>
                  <a:srgbClr val="333333"/>
                </a:solidFill>
                <a:latin typeface="Arial"/>
              </a:rPr>
              <a:t>состояние здоровья,</a:t>
            </a:r>
          </a:p>
          <a:p>
            <a:r>
              <a:rPr lang="ru-RU" sz="1600" dirty="0">
                <a:solidFill>
                  <a:srgbClr val="333333"/>
                </a:solidFill>
                <a:latin typeface="Arial"/>
              </a:rPr>
              <a:t>умение играть,</a:t>
            </a:r>
          </a:p>
          <a:p>
            <a:r>
              <a:rPr lang="ru-RU" sz="1600" dirty="0">
                <a:solidFill>
                  <a:srgbClr val="333333"/>
                </a:solidFill>
                <a:latin typeface="Arial"/>
              </a:rPr>
              <a:t>умение общаться со взрослыми и сверстниками,</a:t>
            </a:r>
          </a:p>
          <a:p>
            <a:r>
              <a:rPr lang="ru-RU" sz="1600" dirty="0">
                <a:solidFill>
                  <a:srgbClr val="333333"/>
                </a:solidFill>
                <a:latin typeface="Arial"/>
              </a:rPr>
              <a:t>одинаковый режим в </a:t>
            </a:r>
            <a:r>
              <a:rPr lang="ru-RU" sz="1600" dirty="0" smtClean="0">
                <a:solidFill>
                  <a:srgbClr val="333333"/>
                </a:solidFill>
                <a:latin typeface="Arial"/>
              </a:rPr>
              <a:t>детском </a:t>
            </a:r>
            <a:r>
              <a:rPr lang="ru-RU" sz="1600" dirty="0">
                <a:solidFill>
                  <a:srgbClr val="333333"/>
                </a:solidFill>
                <a:latin typeface="Arial"/>
              </a:rPr>
              <a:t>саду и дома.</a:t>
            </a:r>
          </a:p>
          <a:p>
            <a:endParaRPr lang="ru-RU" dirty="0"/>
          </a:p>
        </p:txBody>
      </p:sp>
      <p:pic>
        <p:nvPicPr>
          <p:cNvPr id="3074" name="Picture 2" descr="C:\Users\Пользователь\Desktop\dlja_val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86262"/>
            <a:ext cx="5832648" cy="325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35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333333"/>
                </a:solidFill>
                <a:latin typeface="Arial"/>
              </a:rPr>
              <a:t>Причины тяжёлой адаптации к условиям </a:t>
            </a:r>
            <a:r>
              <a:rPr lang="ru-RU" dirty="0" smtClean="0">
                <a:solidFill>
                  <a:srgbClr val="333333"/>
                </a:solidFill>
                <a:latin typeface="Arial"/>
              </a:rPr>
              <a:t>ДОУ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139952" y="1623291"/>
            <a:ext cx="4432920" cy="4873752"/>
          </a:xfrm>
        </p:spPr>
        <p:txBody>
          <a:bodyPr/>
          <a:lstStyle/>
          <a:p>
            <a:r>
              <a:rPr lang="ru-RU" sz="1600" dirty="0" smtClean="0">
                <a:solidFill>
                  <a:srgbClr val="333333"/>
                </a:solidFill>
                <a:latin typeface="Arial"/>
              </a:rPr>
              <a:t>неумение </a:t>
            </a:r>
            <a:r>
              <a:rPr lang="ru-RU" sz="1600" dirty="0">
                <a:solidFill>
                  <a:srgbClr val="333333"/>
                </a:solidFill>
                <a:latin typeface="Arial"/>
              </a:rPr>
              <a:t>себя обслужить,</a:t>
            </a:r>
          </a:p>
          <a:p>
            <a:r>
              <a:rPr lang="ru-RU" sz="1600" dirty="0">
                <a:solidFill>
                  <a:srgbClr val="333333"/>
                </a:solidFill>
                <a:latin typeface="Arial"/>
              </a:rPr>
              <a:t>отсутствие опыта общения со взрослыми и сверстниками,</a:t>
            </a:r>
          </a:p>
          <a:p>
            <a:r>
              <a:rPr lang="ru-RU" sz="1600" dirty="0">
                <a:solidFill>
                  <a:srgbClr val="333333"/>
                </a:solidFill>
                <a:latin typeface="Arial"/>
              </a:rPr>
              <a:t>неумение занять себя игрушками,</a:t>
            </a:r>
          </a:p>
          <a:p>
            <a:r>
              <a:rPr lang="ru-RU" sz="1600" dirty="0">
                <a:solidFill>
                  <a:srgbClr val="333333"/>
                </a:solidFill>
                <a:latin typeface="Arial"/>
              </a:rPr>
              <a:t>наличие вредных привычек,</a:t>
            </a:r>
          </a:p>
          <a:p>
            <a:r>
              <a:rPr lang="ru-RU" sz="1600" dirty="0">
                <a:solidFill>
                  <a:srgbClr val="333333"/>
                </a:solidFill>
                <a:latin typeface="Arial"/>
              </a:rPr>
              <a:t>различный режим ДОУ и семьи.</a:t>
            </a:r>
          </a:p>
          <a:p>
            <a:endParaRPr lang="ru-RU" dirty="0"/>
          </a:p>
        </p:txBody>
      </p:sp>
      <p:pic>
        <p:nvPicPr>
          <p:cNvPr id="4098" name="Picture 2" descr="C:\Users\Пользователь\Desktop\netorop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3543300" cy="368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ользователь\Desktop\2223315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73016"/>
            <a:ext cx="2741141" cy="274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94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467600" cy="652934"/>
          </a:xfrm>
        </p:spPr>
        <p:txBody>
          <a:bodyPr/>
          <a:lstStyle/>
          <a:p>
            <a:pPr algn="ctr"/>
            <a:r>
              <a:rPr lang="ru-RU" dirty="0" smtClean="0"/>
              <a:t>СРОКИ АДАПТАЦИИ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444622" y="1268760"/>
            <a:ext cx="4360912" cy="4773144"/>
          </a:xfrm>
        </p:spPr>
        <p:txBody>
          <a:bodyPr/>
          <a:lstStyle/>
          <a:p>
            <a:r>
              <a:rPr lang="ru-RU" sz="1600" dirty="0" smtClean="0"/>
              <a:t>1</a:t>
            </a:r>
            <a:r>
              <a:rPr lang="ru-RU" sz="1600" dirty="0"/>
              <a:t>) </a:t>
            </a:r>
            <a:r>
              <a:rPr lang="ru-RU" sz="1600" b="1" dirty="0"/>
              <a:t>лёгкая</a:t>
            </a:r>
            <a:r>
              <a:rPr lang="ru-RU" sz="1600" dirty="0"/>
              <a:t> – около месяца требуется ребёнку, чтобы приспособиться к новым условиям;</a:t>
            </a:r>
          </a:p>
          <a:p>
            <a:r>
              <a:rPr lang="ru-RU" sz="1600" dirty="0"/>
              <a:t>2) </a:t>
            </a:r>
            <a:r>
              <a:rPr lang="ru-RU" sz="1600" b="1" dirty="0"/>
              <a:t>средняя</a:t>
            </a:r>
            <a:r>
              <a:rPr lang="ru-RU" sz="1600" dirty="0"/>
              <a:t> – ребёнок приспосабливается за два месяца;</a:t>
            </a:r>
          </a:p>
          <a:p>
            <a:r>
              <a:rPr lang="ru-RU" sz="1600" dirty="0"/>
              <a:t>3) </a:t>
            </a:r>
            <a:r>
              <a:rPr lang="ru-RU" sz="1600" b="1" dirty="0"/>
              <a:t>тяжёлая</a:t>
            </a:r>
            <a:r>
              <a:rPr lang="ru-RU" sz="1600" dirty="0"/>
              <a:t> – ребёнок приспосабливается за три месяца;</a:t>
            </a:r>
          </a:p>
          <a:p>
            <a:r>
              <a:rPr lang="ru-RU" sz="1600" dirty="0"/>
              <a:t>4) </a:t>
            </a:r>
            <a:r>
              <a:rPr lang="ru-RU" sz="1600" b="1" dirty="0"/>
              <a:t>очень тяжёлая</a:t>
            </a:r>
            <a:r>
              <a:rPr lang="ru-RU" sz="1600" dirty="0"/>
              <a:t> – около полугода и более, .</a:t>
            </a:r>
          </a:p>
          <a:p>
            <a:endParaRPr lang="ru-RU" dirty="0"/>
          </a:p>
        </p:txBody>
      </p:sp>
      <p:pic>
        <p:nvPicPr>
          <p:cNvPr id="5122" name="Picture 2" descr="C:\Users\Пользователь\Desktop\851c24aa-165b-49a3-ba8c-efcc7256e89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0597"/>
            <a:ext cx="6949622" cy="494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88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Советы для родителей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ru-RU" dirty="0" smtClean="0"/>
              <a:t>В </a:t>
            </a:r>
            <a:r>
              <a:rPr lang="ru-RU" dirty="0"/>
              <a:t>период адаптации не отучайте малыша от вредных привычек - так вы осложните привыкание.</a:t>
            </a:r>
          </a:p>
          <a:p>
            <a:pPr lvl="0"/>
            <a:r>
              <a:rPr lang="ru-RU" dirty="0"/>
              <a:t>Покупайте вещи для детского сада вместе с ребенком.</a:t>
            </a:r>
          </a:p>
          <a:p>
            <a:pPr lvl="0"/>
            <a:r>
              <a:rPr lang="ru-RU" dirty="0"/>
              <a:t>Отвечайте на все вопросы ребенка о детском саде.</a:t>
            </a:r>
          </a:p>
          <a:p>
            <a:pPr lvl="0"/>
            <a:r>
              <a:rPr lang="ru-RU" dirty="0"/>
              <a:t>Будьте спокойны и вежливы с ребенком и сотрудниками детского сада - ваше настроение передается малышу!</a:t>
            </a:r>
          </a:p>
          <a:p>
            <a:pPr lvl="0"/>
            <a:r>
              <a:rPr lang="ru-RU" dirty="0"/>
              <a:t>Выработайте единые требования к поведению ребенка</a:t>
            </a:r>
          </a:p>
          <a:p>
            <a:r>
              <a:rPr lang="ru-RU" dirty="0"/>
              <a:t>с воспитателями - это облегчит ему привыкание к новым условиям.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585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67600" cy="652934"/>
          </a:xfrm>
        </p:spPr>
        <p:txBody>
          <a:bodyPr/>
          <a:lstStyle/>
          <a:p>
            <a:pPr algn="ctr"/>
            <a:r>
              <a:rPr lang="ru-RU" dirty="0"/>
              <a:t>Адаптация </a:t>
            </a:r>
            <a:r>
              <a:rPr lang="ru-RU" dirty="0" smtClean="0"/>
              <a:t>закончена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27584" y="908720"/>
            <a:ext cx="7467600" cy="4873752"/>
          </a:xfrm>
        </p:spPr>
        <p:txBody>
          <a:bodyPr>
            <a:normAutofit/>
          </a:bodyPr>
          <a:lstStyle/>
          <a:p>
            <a:pPr marL="617220" indent="-342900" algn="just"/>
            <a:r>
              <a:rPr lang="ru-RU" sz="1600" dirty="0" smtClean="0"/>
              <a:t>1</a:t>
            </a:r>
            <a:r>
              <a:rPr lang="ru-RU" sz="1600" dirty="0"/>
              <a:t>. у ребенка </a:t>
            </a:r>
            <a:r>
              <a:rPr lang="ru-RU" sz="1600" dirty="0" smtClean="0"/>
              <a:t>стабильное эмоциональное </a:t>
            </a:r>
            <a:r>
              <a:rPr lang="ru-RU" sz="1600" dirty="0"/>
              <a:t>состояние в </a:t>
            </a:r>
            <a:r>
              <a:rPr lang="ru-RU" sz="1600" dirty="0" smtClean="0"/>
              <a:t>течение недели</a:t>
            </a:r>
            <a:r>
              <a:rPr lang="ru-RU" sz="1600" dirty="0"/>
              <a:t>, </a:t>
            </a:r>
            <a:r>
              <a:rPr lang="ru-RU" sz="1600" dirty="0" smtClean="0"/>
              <a:t> </a:t>
            </a:r>
          </a:p>
          <a:p>
            <a:pPr marL="617220" indent="-342900" algn="just"/>
            <a:r>
              <a:rPr lang="ru-RU" sz="1600" dirty="0" smtClean="0"/>
              <a:t>2. хорошо </a:t>
            </a:r>
            <a:r>
              <a:rPr lang="ru-RU" sz="1600" dirty="0"/>
              <a:t>кушает </a:t>
            </a:r>
            <a:endParaRPr lang="ru-RU" sz="1600" dirty="0" smtClean="0"/>
          </a:p>
          <a:p>
            <a:pPr marL="617220" indent="-342900" algn="just"/>
            <a:r>
              <a:rPr lang="ru-RU" sz="1600" dirty="0" smtClean="0"/>
              <a:t>3. </a:t>
            </a:r>
            <a:r>
              <a:rPr lang="ru-RU" sz="1600" dirty="0"/>
              <a:t>спокойно </a:t>
            </a:r>
            <a:r>
              <a:rPr lang="ru-RU" sz="1600" dirty="0" smtClean="0"/>
              <a:t>спит</a:t>
            </a:r>
            <a:r>
              <a:rPr lang="ru-RU" sz="1600" dirty="0"/>
              <a:t>.</a:t>
            </a:r>
            <a:endParaRPr lang="ru-RU" sz="1600" dirty="0"/>
          </a:p>
        </p:txBody>
      </p:sp>
      <p:pic>
        <p:nvPicPr>
          <p:cNvPr id="6146" name="Picture 2" descr="C:\Users\Пользователь\Desktop\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92896"/>
            <a:ext cx="6784225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77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564904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СПАСИБО ЗА ВНИМАНИЕ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09842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101</TotalTime>
  <Words>181</Words>
  <Application>Microsoft Office PowerPoint</Application>
  <PresentationFormat>Экран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Улыбка детей во время адаптации.</vt:lpstr>
      <vt:lpstr>АДАПТАЦИЯ</vt:lpstr>
      <vt:lpstr>Факторы влияющие на адаптационный период</vt:lpstr>
      <vt:lpstr>Причины тяжёлой адаптации к условиям ДОУ</vt:lpstr>
      <vt:lpstr>СРОКИ АДАПТАЦИИ</vt:lpstr>
      <vt:lpstr>Советы для родителей </vt:lpstr>
      <vt:lpstr>Адаптация закончена.</vt:lpstr>
      <vt:lpstr>СПАСИБО ЗА ВНИМАНИЕ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Улыбка детей во время адаптации.</dc:title>
  <dc:creator>Пользователь</dc:creator>
  <cp:lastModifiedBy>Пользователь</cp:lastModifiedBy>
  <cp:revision>10</cp:revision>
  <dcterms:created xsi:type="dcterms:W3CDTF">2015-09-20T13:15:45Z</dcterms:created>
  <dcterms:modified xsi:type="dcterms:W3CDTF">2015-10-03T03:41:29Z</dcterms:modified>
</cp:coreProperties>
</file>